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75" r:id="rId3"/>
    <p:sldId id="274" r:id="rId4"/>
    <p:sldId id="257" r:id="rId5"/>
    <p:sldId id="258" r:id="rId6"/>
    <p:sldId id="259" r:id="rId7"/>
    <p:sldId id="260" r:id="rId8"/>
    <p:sldId id="261" r:id="rId9"/>
    <p:sldId id="263" r:id="rId10"/>
    <p:sldId id="273" r:id="rId11"/>
    <p:sldId id="264" r:id="rId12"/>
    <p:sldId id="265" r:id="rId13"/>
    <p:sldId id="266" r:id="rId14"/>
    <p:sldId id="267" r:id="rId15"/>
    <p:sldId id="268" r:id="rId16"/>
    <p:sldId id="269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9A885-3662-4E28-A80A-51A391DCA564}" type="datetimeFigureOut">
              <a:rPr lang="en-IN" smtClean="0"/>
              <a:t>06-07-2022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FE682-839D-40E1-AF7C-19852ACB54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1864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4BFCF3D-618C-48B7-9F77-E5AB4190AFE7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503B8-E15C-4EA0-B51A-71BA713E4395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D1A9E04C-98F1-4C05-9B7A-6330A3FE9BB0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9839-41AF-42BD-9ACF-F0B4BC550066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5EB2C0B-858E-4C70-90EA-1777DE750DCB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1747-7154-4BDC-ADF7-56CC8AED301C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F6C2-3AEE-4A99-9536-394636843CCF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88F5-A143-4157-ADC0-45287C2EC825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7826-A495-4CF1-A50C-68942EF69BFE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074712C4-2EBC-4268-8466-68299984326A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951027BF-6F10-4EE8-B119-C48CC7E5FDDA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A5C65CA-5391-44E3-B46F-71031B39D7FB}" type="datetime1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6629" y="2974207"/>
            <a:ext cx="3793678" cy="136678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</a:rPr>
              <a:t>TREATMENT PLAN</a:t>
            </a:r>
            <a:endParaRPr lang="en-IN" sz="40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340995"/>
            <a:ext cx="3793678" cy="1642142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Forte" panose="03060902040502070203" pitchFamily="66" charset="0"/>
              </a:rPr>
              <a:t>PRESENTED BY:</a:t>
            </a:r>
          </a:p>
          <a:p>
            <a:pPr algn="r"/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Forte" panose="03060902040502070203" pitchFamily="66" charset="0"/>
              </a:rPr>
              <a:t>Dr Sonika Bodhi</a:t>
            </a:r>
          </a:p>
          <a:p>
            <a:pPr algn="r"/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Forte" panose="03060902040502070203" pitchFamily="66" charset="0"/>
              </a:rPr>
              <a:t>Reader</a:t>
            </a:r>
          </a:p>
          <a:p>
            <a:pPr algn="r"/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Forte" panose="03060902040502070203" pitchFamily="66" charset="0"/>
              </a:rPr>
              <a:t>Dept. of Periodontology</a:t>
            </a:r>
          </a:p>
          <a:p>
            <a:pPr algn="r"/>
            <a:endParaRPr lang="en-IN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EF29A8-59C4-64C7-0413-A3D8F26C65AD}"/>
              </a:ext>
            </a:extLst>
          </p:cNvPr>
          <p:cNvSpPr txBox="1"/>
          <p:nvPr/>
        </p:nvSpPr>
        <p:spPr>
          <a:xfrm>
            <a:off x="7612620" y="750544"/>
            <a:ext cx="46225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u="sng" dirty="0">
                <a:solidFill>
                  <a:srgbClr val="FFC000"/>
                </a:solidFill>
                <a:latin typeface="Forte" panose="03060902040502070203" pitchFamily="66" charset="0"/>
              </a:rPr>
              <a:t>RUNGTA COLLEGE OF DENTAL SCIENCES AND RESEARCH,BHILAI</a:t>
            </a:r>
          </a:p>
        </p:txBody>
      </p:sp>
      <p:pic>
        <p:nvPicPr>
          <p:cNvPr id="7" name="Picture 6" descr="rungta logo">
            <a:extLst>
              <a:ext uri="{FF2B5EF4-FFF2-40B4-BE49-F238E27FC236}">
                <a16:creationId xmlns:a16="http://schemas.microsoft.com/office/drawing/2014/main" id="{933B53DE-1D87-DCE0-B008-3D257AB87EB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67384" y="1458430"/>
            <a:ext cx="1512168" cy="123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7295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617" y="712924"/>
            <a:ext cx="7473155" cy="55793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246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Phases of Periodontal Therapy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u="sng" dirty="0"/>
              <a:t>Treatment of emergencies</a:t>
            </a:r>
            <a:r>
              <a:rPr lang="en-IN" dirty="0"/>
              <a:t>: </a:t>
            </a:r>
          </a:p>
          <a:p>
            <a:pPr lvl="1" algn="just">
              <a:lnSpc>
                <a:spcPct val="150000"/>
              </a:lnSpc>
            </a:pPr>
            <a:r>
              <a:rPr lang="en-IN" dirty="0"/>
              <a:t>Dental or periapical </a:t>
            </a:r>
          </a:p>
          <a:p>
            <a:pPr lvl="1" algn="just">
              <a:lnSpc>
                <a:spcPct val="150000"/>
              </a:lnSpc>
            </a:pPr>
            <a:r>
              <a:rPr lang="en-IN" i="1" dirty="0"/>
              <a:t>Periodontal </a:t>
            </a:r>
            <a:endParaRPr lang="en-IN" dirty="0"/>
          </a:p>
          <a:p>
            <a:pPr lvl="1" algn="just">
              <a:lnSpc>
                <a:spcPct val="150000"/>
              </a:lnSpc>
            </a:pPr>
            <a:r>
              <a:rPr lang="en-IN" dirty="0"/>
              <a:t>Other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Extraction of hopeless teeth and provisional replacement if needed (may be postponed to a more convenient time)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6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>
                <a:solidFill>
                  <a:schemeClr val="accent4">
                    <a:lumMod val="75000"/>
                  </a:schemeClr>
                </a:solidFill>
              </a:rPr>
              <a:t>Nonsurgical Phase (Phase I Therapy) </a:t>
            </a:r>
            <a:endParaRPr lang="en-IN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414130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dirty="0"/>
              <a:t>Plaque control and patient education: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Diet control (in patients with rampant caries) </a:t>
            </a:r>
          </a:p>
          <a:p>
            <a:pPr lvl="1">
              <a:lnSpc>
                <a:spcPct val="150000"/>
              </a:lnSpc>
            </a:pPr>
            <a:r>
              <a:rPr lang="en-US" i="1" dirty="0"/>
              <a:t>Removal of calculus and root </a:t>
            </a:r>
            <a:r>
              <a:rPr lang="en-US" i="1" dirty="0" err="1"/>
              <a:t>planing</a:t>
            </a:r>
            <a:r>
              <a:rPr lang="en-US" i="1" dirty="0"/>
              <a:t> 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i="1" dirty="0"/>
              <a:t>Correction of restorative and prosthetic </a:t>
            </a:r>
            <a:r>
              <a:rPr lang="en-US" i="1" dirty="0" err="1"/>
              <a:t>irritational</a:t>
            </a:r>
            <a:r>
              <a:rPr lang="en-US" i="1" dirty="0"/>
              <a:t> factors 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Excavation of caries and restoration (temporary or final, depending on whether a definitive prognosis for the tooth has been determined and on the location of caries) </a:t>
            </a:r>
          </a:p>
          <a:p>
            <a:pPr lvl="1">
              <a:lnSpc>
                <a:spcPct val="150000"/>
              </a:lnSpc>
            </a:pPr>
            <a:r>
              <a:rPr lang="en-US" i="1" dirty="0"/>
              <a:t>Antimicrobial therapy (local or systemic)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4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IN" i="1" dirty="0"/>
              <a:t>Occlusal therapy </a:t>
            </a:r>
            <a:endParaRPr lang="en-IN" dirty="0"/>
          </a:p>
          <a:p>
            <a:pPr>
              <a:lnSpc>
                <a:spcPct val="150000"/>
              </a:lnSpc>
            </a:pPr>
            <a:r>
              <a:rPr lang="en-IN" i="1" dirty="0"/>
              <a:t>Minor orthodontic movement </a:t>
            </a:r>
            <a:endParaRPr lang="en-IN" dirty="0"/>
          </a:p>
          <a:p>
            <a:pPr>
              <a:lnSpc>
                <a:spcPct val="150000"/>
              </a:lnSpc>
            </a:pPr>
            <a:r>
              <a:rPr lang="en-IN" i="1" dirty="0"/>
              <a:t>Provisional splinting and prosthesis </a:t>
            </a:r>
            <a:endParaRPr lang="en-IN" dirty="0"/>
          </a:p>
          <a:p>
            <a:pPr>
              <a:lnSpc>
                <a:spcPct val="150000"/>
              </a:lnSpc>
            </a:pPr>
            <a:r>
              <a:rPr lang="en-US" dirty="0"/>
              <a:t>Evaluation of response to nonsurgical phase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/>
              <a:t>Rechecking: </a:t>
            </a:r>
          </a:p>
          <a:p>
            <a:pPr lvl="1">
              <a:lnSpc>
                <a:spcPct val="150000"/>
              </a:lnSpc>
            </a:pPr>
            <a:r>
              <a:rPr lang="en-IN" i="1" dirty="0"/>
              <a:t>Pocket depth and gingival inflammation </a:t>
            </a:r>
            <a:endParaRPr lang="en-IN" dirty="0"/>
          </a:p>
          <a:p>
            <a:pPr lvl="1">
              <a:lnSpc>
                <a:spcPct val="150000"/>
              </a:lnSpc>
            </a:pPr>
            <a:r>
              <a:rPr lang="en-IN" i="1" dirty="0"/>
              <a:t>Plaque and calculus, caries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105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/>
              <a:t>Surgical Phase (Phase II Therapy)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Periodontal therapy, including placement of implants </a:t>
            </a:r>
          </a:p>
          <a:p>
            <a:r>
              <a:rPr lang="en-IN" sz="2400" dirty="0"/>
              <a:t>Endodontic therapy </a:t>
            </a:r>
          </a:p>
          <a:p>
            <a:pPr marL="0" indent="0">
              <a:lnSpc>
                <a:spcPct val="150000"/>
              </a:lnSpc>
              <a:buNone/>
            </a:pPr>
            <a:endParaRPr lang="en-IN" dirty="0"/>
          </a:p>
          <a:p>
            <a:pPr marL="0" indent="0">
              <a:lnSpc>
                <a:spcPct val="150000"/>
              </a:lnSpc>
              <a:buNone/>
            </a:pPr>
            <a:r>
              <a:rPr lang="en-IN" dirty="0"/>
              <a:t>Rechecking: </a:t>
            </a:r>
          </a:p>
          <a:p>
            <a:pPr lvl="1">
              <a:lnSpc>
                <a:spcPct val="150000"/>
              </a:lnSpc>
            </a:pPr>
            <a:r>
              <a:rPr lang="en-IN" i="1" dirty="0"/>
              <a:t>Gingival and periodontal conditions</a:t>
            </a:r>
            <a:endParaRPr lang="en-IN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432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/>
              <a:t>Restorative Phase (Phase III Therapy) 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/>
              <a:t>Final restorations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Fixed and removable prosthodontic appliances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902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/>
              <a:t>Maintenance Phase (Phase IV Therapy)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400" dirty="0"/>
              <a:t>Periodic rechecking: </a:t>
            </a:r>
          </a:p>
          <a:p>
            <a:pPr lvl="1">
              <a:lnSpc>
                <a:spcPct val="150000"/>
              </a:lnSpc>
            </a:pPr>
            <a:r>
              <a:rPr lang="en-IN" sz="2000" i="1" dirty="0"/>
              <a:t>Plaque and calculus </a:t>
            </a:r>
            <a:endParaRPr lang="en-IN" sz="2000" dirty="0"/>
          </a:p>
          <a:p>
            <a:pPr lvl="1">
              <a:lnSpc>
                <a:spcPct val="150000"/>
              </a:lnSpc>
            </a:pPr>
            <a:r>
              <a:rPr lang="en-IN" sz="2000" i="1" dirty="0"/>
              <a:t>Gingival condition (pockets, inflammation) </a:t>
            </a:r>
            <a:endParaRPr lang="en-IN" sz="2000" dirty="0"/>
          </a:p>
          <a:p>
            <a:pPr lvl="1">
              <a:lnSpc>
                <a:spcPct val="150000"/>
              </a:lnSpc>
            </a:pPr>
            <a:r>
              <a:rPr lang="en-IN" sz="2000" i="1" dirty="0"/>
              <a:t>Occlusion, tooth mobility </a:t>
            </a:r>
            <a:endParaRPr lang="en-IN" sz="2000" dirty="0"/>
          </a:p>
          <a:p>
            <a:pPr lvl="1">
              <a:lnSpc>
                <a:spcPct val="150000"/>
              </a:lnSpc>
            </a:pPr>
            <a:r>
              <a:rPr lang="en-IN" sz="2000" dirty="0"/>
              <a:t>Other pathologic changes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234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SUMMARY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Treatment plan is a blueprint for case management.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A treatment plan </a:t>
            </a:r>
            <a:r>
              <a:rPr lang="en-US" dirty="0"/>
              <a:t>is a plan for therapy formulated only after a thorough examination has been completed, diagnosis and prognosis have been determined, and the needs and desires of the patient have been taken into </a:t>
            </a:r>
            <a:r>
              <a:rPr lang="en-IN" dirty="0"/>
              <a:t>consideration.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792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REFERENCES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Newman MG, Takei HH, </a:t>
            </a:r>
            <a:r>
              <a:rPr lang="en-US" sz="2000" dirty="0" err="1"/>
              <a:t>Klokkevold</a:t>
            </a:r>
            <a:r>
              <a:rPr lang="en-US" sz="2000" dirty="0"/>
              <a:t> PR, Carranza FA. Carranza’s clinical periodontology, 10th ed. Saunders Elsevier; 2007.</a:t>
            </a:r>
          </a:p>
          <a:p>
            <a:pPr algn="just"/>
            <a:r>
              <a:rPr lang="en-US" sz="2000" dirty="0" err="1"/>
              <a:t>Lindhe</a:t>
            </a:r>
            <a:r>
              <a:rPr lang="en-US" sz="2000" dirty="0"/>
              <a:t> J, Lang NP and </a:t>
            </a:r>
            <a:r>
              <a:rPr lang="en-US" sz="2000" dirty="0" err="1"/>
              <a:t>Karring</a:t>
            </a:r>
            <a:r>
              <a:rPr lang="en-US" sz="2000" dirty="0"/>
              <a:t> T. Clinical Periodontology and Implant Dentistry. 6th ed. Oxford (UK): Blackwell Publishing Ltd.; 2015.</a:t>
            </a:r>
          </a:p>
          <a:p>
            <a:pPr algn="just"/>
            <a:r>
              <a:rPr lang="en-US" sz="2000" dirty="0"/>
              <a:t>Newman MG, Takei HH, </a:t>
            </a:r>
            <a:r>
              <a:rPr lang="en-US" sz="2000" dirty="0" err="1"/>
              <a:t>Klokkevold</a:t>
            </a:r>
            <a:r>
              <a:rPr lang="en-US" sz="2000" dirty="0"/>
              <a:t> PR, Carranza FA. Carranza’s clinical periodontology, 13th ed. Saunders Elsevier; 2018.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0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SPECIFIC LEARNING OBJECTIVES</a:t>
            </a:r>
            <a:endParaRPr lang="en-IN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380149"/>
              </p:ext>
            </p:extLst>
          </p:nvPr>
        </p:nvGraphicFramePr>
        <p:xfrm>
          <a:off x="2933700" y="2438400"/>
          <a:ext cx="8770938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3646">
                  <a:extLst>
                    <a:ext uri="{9D8B030D-6E8A-4147-A177-3AD203B41FA5}">
                      <a16:colId xmlns:a16="http://schemas.microsoft.com/office/drawing/2014/main" val="3136133182"/>
                    </a:ext>
                  </a:extLst>
                </a:gridCol>
                <a:gridCol w="2923646">
                  <a:extLst>
                    <a:ext uri="{9D8B030D-6E8A-4147-A177-3AD203B41FA5}">
                      <a16:colId xmlns:a16="http://schemas.microsoft.com/office/drawing/2014/main" val="3602982757"/>
                    </a:ext>
                  </a:extLst>
                </a:gridCol>
                <a:gridCol w="2923646">
                  <a:extLst>
                    <a:ext uri="{9D8B030D-6E8A-4147-A177-3AD203B41FA5}">
                      <a16:colId xmlns:a16="http://schemas.microsoft.com/office/drawing/2014/main" val="1027982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CORE</a:t>
                      </a:r>
                      <a:r>
                        <a:rPr lang="en-US" baseline="0" dirty="0"/>
                        <a:t>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394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Affective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Desire to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753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Emergency 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to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134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Nonsurgical Phase (Phase I Therapy)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to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598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Surgical Phase (Phase II Therapy)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to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314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Restorative Phase (Phase III Therapy)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to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386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Maintainence</a:t>
                      </a:r>
                      <a:r>
                        <a:rPr lang="en-US" dirty="0"/>
                        <a:t> Phase </a:t>
                      </a:r>
                    </a:p>
                    <a:p>
                      <a:r>
                        <a:rPr lang="en-US" dirty="0"/>
                        <a:t>(Phase IV Therapy)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to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19942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750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  <a:p>
            <a:r>
              <a:rPr lang="en-US" dirty="0"/>
              <a:t>Emergency Phase</a:t>
            </a:r>
          </a:p>
          <a:p>
            <a:r>
              <a:rPr lang="en-US" dirty="0"/>
              <a:t>Nonsurgical Phase (Phase I Therapy)</a:t>
            </a:r>
          </a:p>
          <a:p>
            <a:r>
              <a:rPr lang="en-US" dirty="0"/>
              <a:t>Surgical Phase (Phase II Therapy) </a:t>
            </a:r>
          </a:p>
          <a:p>
            <a:r>
              <a:rPr lang="en-US" dirty="0"/>
              <a:t>Restorative Phase (Phase III Therapy)</a:t>
            </a:r>
          </a:p>
          <a:p>
            <a:r>
              <a:rPr lang="en-US" dirty="0" err="1"/>
              <a:t>Maintainence</a:t>
            </a:r>
            <a:r>
              <a:rPr lang="en-US" dirty="0"/>
              <a:t> Phase ( Phase IV Therapy)</a:t>
            </a:r>
            <a:endParaRPr lang="en-IN" dirty="0"/>
          </a:p>
          <a:p>
            <a:r>
              <a:rPr lang="en-US" dirty="0"/>
              <a:t>Summary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989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Introduction </a:t>
            </a:r>
            <a:endParaRPr lang="en-IN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After the diagnosis and prognosis have been established, the treatment is planned. 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The treatment plan is the blueprint for case management. 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It includes all procedures required for the establishment and maintenance of oral health and involves the following decisions: 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339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387628"/>
            <a:ext cx="8770571" cy="558300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Teeth to be retained or extracted.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Pocket therapy techniques, surgical or nonsurgical, that will be used.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The need for occlusal correction, before, during, or after pocket therapy.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The use of implant therapy.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The need for temporary restorations.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Final restorations that will be needed after therapy, and which teeth will be abutments if a fixed prosthesis is used.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The need for orthodontic consultation.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Endodontic therapy.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Decisions regarding esthetic considerations in periodontal therapy.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Sequence of therapy.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0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u="sng" dirty="0">
                <a:solidFill>
                  <a:schemeClr val="accent4">
                    <a:lumMod val="75000"/>
                  </a:schemeClr>
                </a:solidFill>
              </a:rPr>
              <a:t>except for emergencies, no treatment should be started until the treatment plan has been established. </a:t>
            </a:r>
            <a:endParaRPr lang="en-IN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38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Extracting or Preserving a Tooth </a:t>
            </a:r>
            <a:endParaRPr lang="en-IN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/>
              <a:t>A tooth should be extracted when any of the following occurs: 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/>
              <a:t>It is so mobile that function becomes painful. 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/>
              <a:t>It can cause acute abscesses during therapy. 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/>
              <a:t>There is no use for it in the overall treatment plan. </a:t>
            </a:r>
            <a:endParaRPr lang="en-IN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8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/>
              <a:t>	A tooth can be retained temporarily, postponing the decision to extract it until after treatment, when any of the following occurs: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It maintains posterior stops; the tooth can be removed after treatment when it can be replaced by a prosthesis.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It maintains posterior stops and may be functional after implant placement in adjacent areas.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79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399"/>
            <a:ext cx="8770571" cy="400215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In complex cases, interdisciplinary consultation </a:t>
            </a:r>
          </a:p>
          <a:p>
            <a:pPr algn="just">
              <a:lnSpc>
                <a:spcPct val="150000"/>
              </a:lnSpc>
            </a:pPr>
            <a:r>
              <a:rPr lang="en-US" i="1" dirty="0"/>
              <a:t>Consideration of occlusal relationships </a:t>
            </a:r>
            <a:r>
              <a:rPr lang="en-US" dirty="0"/>
              <a:t>may be in order and may necessitate occlusal adjustment; restorative, prosthetic, and orthodontic procedures; splinting; and correction of bruxism and clamping and clenching habits. </a:t>
            </a:r>
          </a:p>
          <a:p>
            <a:pPr algn="just">
              <a:lnSpc>
                <a:spcPct val="150000"/>
              </a:lnSpc>
            </a:pPr>
            <a:r>
              <a:rPr lang="en-US" i="1" dirty="0"/>
              <a:t>Systemic conditions </a:t>
            </a:r>
            <a:r>
              <a:rPr lang="en-US" dirty="0"/>
              <a:t>should be taken in conjunction with the patient’s physician. </a:t>
            </a:r>
          </a:p>
          <a:p>
            <a:pPr algn="just">
              <a:lnSpc>
                <a:spcPct val="150000"/>
              </a:lnSpc>
            </a:pPr>
            <a:r>
              <a:rPr lang="en-IN" i="1" dirty="0"/>
              <a:t>Supportive periodontal care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105971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64</TotalTime>
  <Words>767</Words>
  <Application>Microsoft Office PowerPoint</Application>
  <PresentationFormat>Widescreen</PresentationFormat>
  <Paragraphs>124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Corbel</vt:lpstr>
      <vt:lpstr>Forte</vt:lpstr>
      <vt:lpstr>Georgia</vt:lpstr>
      <vt:lpstr>Wingdings</vt:lpstr>
      <vt:lpstr>Feathered</vt:lpstr>
      <vt:lpstr>TREATMENT PLAN</vt:lpstr>
      <vt:lpstr>SPECIFIC LEARNING OBJECTIVES</vt:lpstr>
      <vt:lpstr>Contents </vt:lpstr>
      <vt:lpstr>Introduction </vt:lpstr>
      <vt:lpstr>PowerPoint Presentation</vt:lpstr>
      <vt:lpstr>PowerPoint Presentation</vt:lpstr>
      <vt:lpstr>Extracting or Preserving a Tooth </vt:lpstr>
      <vt:lpstr> A tooth can be retained temporarily, postponing the decision to extract it until after treatment, when any of the following occurs:</vt:lpstr>
      <vt:lpstr>PowerPoint Presentation</vt:lpstr>
      <vt:lpstr>PowerPoint Presentation</vt:lpstr>
      <vt:lpstr>Phases of Periodontal Therapy </vt:lpstr>
      <vt:lpstr>Nonsurgical Phase (Phase I Therapy) </vt:lpstr>
      <vt:lpstr>PowerPoint Presentation</vt:lpstr>
      <vt:lpstr>Surgical Phase (Phase II Therapy) </vt:lpstr>
      <vt:lpstr>Restorative Phase (Phase III Therapy) </vt:lpstr>
      <vt:lpstr>Maintenance Phase (Phase IV Therapy) 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PLAN</dc:title>
  <dc:creator>AVITA</dc:creator>
  <cp:lastModifiedBy>saswati mohanty</cp:lastModifiedBy>
  <cp:revision>8</cp:revision>
  <dcterms:created xsi:type="dcterms:W3CDTF">2022-02-01T06:06:10Z</dcterms:created>
  <dcterms:modified xsi:type="dcterms:W3CDTF">2022-07-06T09:20:06Z</dcterms:modified>
</cp:coreProperties>
</file>